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F7071-D4E6-4C60-AB23-1515B192292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D7591-FC16-4EF7-A9E5-70411AB02F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316F704-41A8-49D9-8603-40C912748D98}" type="datetime1">
              <a:rPr lang="en-US" smtClean="0"/>
              <a:t>5/7/2020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1BC76D-7A11-4110-A970-0CC66535601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9484E4-CDDE-4250-8422-4B2C3B988EA2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BC76D-7A11-4110-A970-0CC665356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938E58-F9AD-444C-8E64-EBD2EA28034D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BC76D-7A11-4110-A970-0CC665356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644F2-9443-40C3-98B2-8AC5BCE04C85}" type="datetime1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BC76D-7A11-4110-A970-0CC665356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503D8EC-6D98-4C16-94F0-99C5D9837CF5}" type="datetime1">
              <a:rPr lang="en-US" smtClean="0"/>
              <a:t>5/7/2020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1BC76D-7A11-4110-A970-0CC6653560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50DA13-2CA5-4ECA-9202-BFA19B9C5EEA}" type="datetime1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91BC76D-7A11-4110-A970-0CC6653560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EDA75B-1CF5-479C-AEFA-A5E30C265D2A}" type="datetime1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91BC76D-7A11-4110-A970-0CC665356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B1576-B77D-4587-909F-8F14EC9C892F}" type="datetime1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BC76D-7A11-4110-A970-0CC6653560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63E39-4DED-40D8-8F77-617AAF07E365}" type="datetime1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BC76D-7A11-4110-A970-0CC6653560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5B6CE11-A2B9-4B4A-AD84-92AEEA817D21}" type="datetime1">
              <a:rPr lang="en-US" smtClean="0"/>
              <a:t>5/7/2020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1BC76D-7A11-4110-A970-0CC66535601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78E1FAE-8FAC-472E-AA91-599D94EBC900}" type="datetime1">
              <a:rPr lang="en-US" smtClean="0"/>
              <a:t>5/7/2020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1BC76D-7A11-4110-A970-0CC6653560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9473788-386E-4CDB-A4D0-C69193F39594}" type="datetime1">
              <a:rPr lang="en-US" smtClean="0"/>
              <a:t>5/7/2020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91BC76D-7A11-4110-A970-0CC66535601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428604"/>
            <a:ext cx="7407982" cy="2047867"/>
          </a:xfr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Површина кружног исечка</a:t>
            </a:r>
            <a:br>
              <a:rPr lang="sr-Cyrl-RS" dirty="0" smtClean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</a:br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- обрада -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7554" y="3357562"/>
            <a:ext cx="2978826" cy="1252542"/>
          </a:xfrm>
          <a:ln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RS" b="1" dirty="0" smtClean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8.05.2020.</a:t>
            </a:r>
          </a:p>
          <a:p>
            <a:pPr algn="ctr"/>
            <a:r>
              <a:rPr lang="sr-Cyrl-RS" b="1" dirty="0" smtClean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7. разред</a:t>
            </a:r>
            <a:endParaRPr lang="en-US" b="1" dirty="0"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285720" y="3714752"/>
            <a:ext cx="1714512" cy="1785950"/>
          </a:xfrm>
          <a:prstGeom prst="flowChartConnec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1714480" y="5000636"/>
            <a:ext cx="1000132" cy="1000132"/>
          </a:xfrm>
          <a:prstGeom prst="flowChartConnec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2714612" y="5072074"/>
            <a:ext cx="785818" cy="857256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3500430" y="5429264"/>
            <a:ext cx="714380" cy="642942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214810" y="5500702"/>
            <a:ext cx="642942" cy="571504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4857752" y="4714884"/>
            <a:ext cx="2000264" cy="1928802"/>
          </a:xfrm>
          <a:prstGeom prst="flowChartConnector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6643702" y="4786322"/>
            <a:ext cx="428628" cy="428628"/>
          </a:xfrm>
          <a:prstGeom prst="flowChartConnec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7072330" y="4429132"/>
            <a:ext cx="857256" cy="928694"/>
          </a:xfrm>
          <a:prstGeom prst="flowChartConnec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7500958" y="3857628"/>
            <a:ext cx="714380" cy="642942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7072330" y="2786058"/>
            <a:ext cx="1143008" cy="1071570"/>
          </a:xfrm>
          <a:prstGeom prst="flowChartConnec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329642" cy="635798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 </a:t>
            </a:r>
            <a:r>
              <a:rPr lang="sr-Cyrl-RS" sz="3000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Поштовани ученици,</a:t>
            </a:r>
          </a:p>
          <a:p>
            <a:pPr>
              <a:buNone/>
            </a:pPr>
            <a:endParaRPr lang="sr-Cyrl-RS" sz="3000" dirty="0" smtClean="0">
              <a:solidFill>
                <a:schemeClr val="accent6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000" dirty="0" smtClean="0">
              <a:solidFill>
                <a:schemeClr val="accent6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000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данашњег часа је </a:t>
            </a:r>
            <a:r>
              <a:rPr lang="sr-Cyrl-RS" sz="3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површина кружног </a:t>
            </a:r>
          </a:p>
          <a:p>
            <a:pPr>
              <a:buNone/>
            </a:pPr>
            <a:r>
              <a:rPr lang="sr-Cyrl-RS" sz="3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исечка. </a:t>
            </a:r>
            <a:endParaRPr lang="sr-Cyrl-RS" sz="3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Деф </a:t>
            </a:r>
            <a:r>
              <a:rPr lang="sr-Cyrl-RS" sz="3000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Део круга ограничен са два полупречника и</a:t>
            </a:r>
          </a:p>
          <a:p>
            <a:pPr>
              <a:buNone/>
            </a:pPr>
            <a:r>
              <a:rPr lang="sr-Cyrl-RS" sz="3000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sr-Cyrl-RS" sz="3000" dirty="0" smtClean="0">
                <a:solidFill>
                  <a:schemeClr val="accent6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дговарајућим кружним луком назива се </a:t>
            </a:r>
          </a:p>
          <a:p>
            <a:pPr>
              <a:buNone/>
            </a:pPr>
            <a:r>
              <a:rPr lang="sr-Cyrl-RS" sz="3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Cyrl-RS" sz="3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ружни исечак. </a:t>
            </a:r>
          </a:p>
          <a:p>
            <a:pPr>
              <a:buNone/>
            </a:pPr>
            <a:endParaRPr lang="en-US" sz="3000" dirty="0">
              <a:solidFill>
                <a:schemeClr val="accent6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hevron 3"/>
          <p:cNvSpPr/>
          <p:nvPr/>
        </p:nvSpPr>
        <p:spPr>
          <a:xfrm>
            <a:off x="571472" y="428604"/>
            <a:ext cx="642942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285992"/>
            <a:ext cx="3714776" cy="2494998"/>
          </a:xfrm>
          <a:prstGeom prst="rect">
            <a:avLst/>
          </a:prstGeom>
          <a:ln w="190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C76D-7A11-4110-A970-0CC665356011}" type="slidenum">
              <a:rPr lang="en-US" smtClean="0"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28860" y="6143644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7072330" y="6000768"/>
            <a:ext cx="1285884" cy="214314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500958" y="6215082"/>
            <a:ext cx="1285884" cy="21431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35798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 </a:t>
            </a:r>
            <a:r>
              <a:rPr lang="sr-Cyrl-RS" sz="3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Задатак 1</a:t>
            </a: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Израчунај 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површине кружних   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исечака приказаних на слици.</a:t>
            </a:r>
          </a:p>
          <a:p>
            <a:pPr>
              <a:buNone/>
            </a:pPr>
            <a:endParaRPr lang="sr-Cyrl-RS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Површина кружног исечка зависи од 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олупречника круга на коме се тај исечак налази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од централног угла који му одговара.</a:t>
            </a:r>
          </a:p>
          <a:p>
            <a:pPr>
              <a:buNone/>
            </a:pPr>
            <a:endParaRPr lang="en-US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7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1500173"/>
            <a:ext cx="5643602" cy="2647615"/>
          </a:xfrm>
          <a:prstGeom prst="rect">
            <a:avLst/>
          </a:prstGeom>
          <a:ln w="190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Chevron 4"/>
          <p:cNvSpPr/>
          <p:nvPr/>
        </p:nvSpPr>
        <p:spPr>
          <a:xfrm>
            <a:off x="571472" y="500042"/>
            <a:ext cx="714380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143636" y="6143644"/>
            <a:ext cx="1785950" cy="21431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7000892" y="6357958"/>
            <a:ext cx="1785950" cy="214314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C76D-7A11-4110-A970-0CC665356011}" type="slidenum">
              <a:rPr lang="en-US" smtClean="0"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00166" y="6215082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628654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   </a:t>
            </a: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Посматрајмо кружницу полупречника </a:t>
            </a:r>
            <a:r>
              <a:rPr lang="en-US" sz="30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r</a:t>
            </a:r>
            <a:r>
              <a:rPr lang="sr-Cyrl-RS" sz="30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.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Уочавамао да је површина        исечка коме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lang="sr-Cyrl-RS" sz="30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дговара централни угао мере 1°  360 пута мања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о</a:t>
            </a:r>
            <a:r>
              <a:rPr lang="sr-Cyrl-RS" sz="30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д површине одговарајућег круга. Даље                .</a:t>
            </a:r>
          </a:p>
          <a:p>
            <a:pPr>
              <a:buNone/>
            </a:pPr>
            <a:endParaRPr lang="sr-Cyrl-RS" sz="3000" dirty="0" smtClean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Ако је         површина исечка коме одговара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ц</a:t>
            </a:r>
            <a:r>
              <a:rPr lang="sr-Cyrl-RS" sz="30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ентрални угао мере 2°, онда је                  .</a:t>
            </a:r>
          </a:p>
          <a:p>
            <a:pPr>
              <a:buNone/>
            </a:pPr>
            <a:endParaRPr lang="sr-Cyrl-RS" sz="3000" dirty="0" smtClean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Ако је        </a:t>
            </a:r>
            <a:r>
              <a:rPr lang="sr-Cyrl-RS" sz="30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површина исечка коме одговара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централни </a:t>
            </a:r>
            <a:r>
              <a:rPr lang="sr-Cyrl-RS" sz="30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угао мере </a:t>
            </a:r>
            <a:r>
              <a:rPr lang="sr-Cyrl-RS" sz="30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3°, одређујемо по формули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sr-Cyrl-RS" sz="30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                  , и тако даље.</a:t>
            </a:r>
          </a:p>
          <a:p>
            <a:pPr>
              <a:buNone/>
            </a:pPr>
            <a:endParaRPr lang="sr-Cyrl-RS" sz="3000" dirty="0" smtClean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857232"/>
            <a:ext cx="561650" cy="428628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6" name="Picture 5" descr="7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1714488"/>
            <a:ext cx="1357322" cy="94214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7" name="Picture 6" descr="7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2643182"/>
            <a:ext cx="571504" cy="65088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8" name="Picture 7" descr="78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7884" y="3071810"/>
            <a:ext cx="1500198" cy="74346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9" name="Picture 8" descr="79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1604" y="4000504"/>
            <a:ext cx="500066" cy="554128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10" name="Picture 9" descr="71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472" y="4929198"/>
            <a:ext cx="1714512" cy="849802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11" name="Right Arrow 10"/>
          <p:cNvSpPr/>
          <p:nvPr/>
        </p:nvSpPr>
        <p:spPr>
          <a:xfrm>
            <a:off x="6929454" y="6286520"/>
            <a:ext cx="1785950" cy="214314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143636" y="6072206"/>
            <a:ext cx="1785950" cy="21431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642910" y="500042"/>
            <a:ext cx="785818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C76D-7A11-4110-A970-0CC665356011}" type="slidenum">
              <a:rPr lang="en-US" smtClean="0"/>
              <a:t>4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1357290" y="6286520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628654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       </a:t>
            </a: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Уопште, површину исечка коме одговара угао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 </a:t>
            </a:r>
            <a:r>
              <a:rPr lang="sr-Latn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° израчунавамо по формули                    .</a:t>
            </a:r>
          </a:p>
          <a:p>
            <a:pPr>
              <a:buNone/>
            </a:pPr>
            <a:endParaRPr lang="sr-Cyrl-RS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Деф:</a:t>
            </a: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Површина кружног исечка полупречника </a:t>
            </a:r>
            <a:r>
              <a:rPr lang="sr-Latn-RS" sz="3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sr-Cyrl-RS" sz="30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коме одговара централни угао мере </a:t>
            </a:r>
            <a:r>
              <a:rPr lang="el-GR" sz="3000" u="sng" dirty="0" smtClean="0">
                <a:solidFill>
                  <a:srgbClr val="C00000"/>
                </a:solidFill>
                <a:latin typeface="Times New Roman"/>
                <a:cs typeface="Times New Roman"/>
              </a:rPr>
              <a:t>α</a:t>
            </a:r>
            <a:r>
              <a:rPr lang="sr-Cyrl-RS" sz="3000" u="sng" dirty="0" smtClean="0">
                <a:solidFill>
                  <a:srgbClr val="C00000"/>
                </a:solidFill>
                <a:latin typeface="Times New Roman"/>
                <a:cs typeface="Times New Roman"/>
              </a:rPr>
              <a:t> изражене у</a:t>
            </a:r>
          </a:p>
          <a:p>
            <a:pPr>
              <a:buNone/>
            </a:pPr>
            <a:endParaRPr lang="sr-Cyrl-RS" sz="3000" dirty="0" smtClean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sr-Cyrl-RS" sz="3000" u="sng" dirty="0" smtClean="0">
                <a:solidFill>
                  <a:srgbClr val="C00000"/>
                </a:solidFill>
                <a:latin typeface="Times New Roman"/>
                <a:cs typeface="Times New Roman"/>
              </a:rPr>
              <a:t>степенима је</a:t>
            </a:r>
            <a:r>
              <a:rPr lang="sr-Cyrl-RS" sz="30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   </a:t>
            </a:r>
            <a:r>
              <a:rPr lang="sr-Cyrl-RS" sz="3000" u="sng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sr-Cyrl-RS" sz="3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.</a:t>
            </a:r>
          </a:p>
          <a:p>
            <a:pPr>
              <a:buNone/>
            </a:pPr>
            <a:endParaRPr lang="sr-Cyrl-RS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Примењујући дату формулу израчунајте 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површине кружних исечака обојених црвено на 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претходној слици (задатак 1 – слајд број 3)</a:t>
            </a:r>
            <a:endParaRPr lang="en-US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7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785794"/>
            <a:ext cx="1714512" cy="782351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Picture 4" descr="7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3714752"/>
            <a:ext cx="1928826" cy="1111004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6" name="Chevron 5"/>
          <p:cNvSpPr/>
          <p:nvPr/>
        </p:nvSpPr>
        <p:spPr>
          <a:xfrm>
            <a:off x="500034" y="500042"/>
            <a:ext cx="642942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8001024" y="6215082"/>
            <a:ext cx="642942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C76D-7A11-4110-A970-0CC665356011}" type="slidenum">
              <a:rPr lang="en-US" smtClean="0"/>
              <a:t>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428728" y="6286520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15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35798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</a:t>
            </a:r>
            <a:r>
              <a:rPr lang="sr-Cyrl-RS" sz="3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Задаци за вежбање</a:t>
            </a:r>
            <a:r>
              <a:rPr lang="sr-Cyrl-RS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Задатак 1:</a:t>
            </a: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Попуни табелу:</a:t>
            </a:r>
          </a:p>
          <a:p>
            <a:pPr>
              <a:buNone/>
            </a:pPr>
            <a:endParaRPr lang="sr-Cyrl-RS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Задатак 2:</a:t>
            </a: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Израчунај површину кружног исечка 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слике.</a:t>
            </a:r>
            <a:endParaRPr lang="en-US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7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857364"/>
            <a:ext cx="5572164" cy="1666186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Picture 4" descr="7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4071942"/>
            <a:ext cx="2214578" cy="2366958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6" name="Cloud Callout 5"/>
          <p:cNvSpPr/>
          <p:nvPr/>
        </p:nvSpPr>
        <p:spPr>
          <a:xfrm>
            <a:off x="5357818" y="4143380"/>
            <a:ext cx="2928958" cy="2071702"/>
          </a:xfrm>
          <a:prstGeom prst="cloudCallout">
            <a:avLst/>
          </a:prstGeom>
          <a:ln>
            <a:solidFill>
              <a:srgbClr val="C0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b="1" i="1" dirty="0" smtClean="0">
                <a:solidFill>
                  <a:srgbClr val="C00000"/>
                </a:solidFill>
              </a:rPr>
              <a:t>До наредног часа,</a:t>
            </a:r>
          </a:p>
          <a:p>
            <a:pPr algn="ctr"/>
            <a:r>
              <a:rPr lang="sr-Cyrl-RS" sz="1600" b="1" i="1" dirty="0">
                <a:solidFill>
                  <a:srgbClr val="C00000"/>
                </a:solidFill>
              </a:rPr>
              <a:t>с</a:t>
            </a:r>
            <a:r>
              <a:rPr lang="sr-Cyrl-RS" sz="1600" b="1" i="1" dirty="0" smtClean="0">
                <a:solidFill>
                  <a:srgbClr val="C00000"/>
                </a:solidFill>
              </a:rPr>
              <a:t>рдачан поздрав</a:t>
            </a:r>
          </a:p>
          <a:p>
            <a:pPr algn="ctr"/>
            <a:r>
              <a:rPr lang="sr-Cyrl-RS" sz="1600" b="1" i="1" dirty="0">
                <a:solidFill>
                  <a:srgbClr val="C00000"/>
                </a:solidFill>
              </a:rPr>
              <a:t>н</a:t>
            </a:r>
            <a:r>
              <a:rPr lang="sr-Cyrl-RS" sz="1600" b="1" i="1" dirty="0" smtClean="0">
                <a:solidFill>
                  <a:srgbClr val="C00000"/>
                </a:solidFill>
              </a:rPr>
              <a:t>аставница Марија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C76D-7A11-4110-A970-0CC665356011}" type="slidenum">
              <a:rPr lang="en-US" smtClean="0"/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0" y="357166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62</TotalTime>
  <Words>243</Words>
  <Application>Microsoft Office PowerPoint</Application>
  <PresentationFormat>On-screen Show (4:3)</PresentationFormat>
  <Paragraphs>77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Површина кружног исечка - обрада -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Површина кружног исечка - обрада -</dc:title>
  <dc:creator>Marija</dc:creator>
  <cp:lastModifiedBy>Marija</cp:lastModifiedBy>
  <cp:revision>7</cp:revision>
  <dcterms:created xsi:type="dcterms:W3CDTF">2020-05-07T18:48:30Z</dcterms:created>
  <dcterms:modified xsi:type="dcterms:W3CDTF">2020-05-07T19:50:59Z</dcterms:modified>
</cp:coreProperties>
</file>